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0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2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3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4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1111" r:id="rId2"/>
    <p:sldId id="1258" r:id="rId3"/>
    <p:sldId id="1255" r:id="rId4"/>
    <p:sldId id="1316" r:id="rId5"/>
    <p:sldId id="1244" r:id="rId6"/>
    <p:sldId id="1315" r:id="rId7"/>
    <p:sldId id="1312" r:id="rId8"/>
    <p:sldId id="1311" r:id="rId9"/>
    <p:sldId id="1310" r:id="rId10"/>
    <p:sldId id="1245" r:id="rId11"/>
    <p:sldId id="1313" r:id="rId12"/>
    <p:sldId id="1314" r:id="rId13"/>
    <p:sldId id="1282" r:id="rId14"/>
    <p:sldId id="1285" r:id="rId15"/>
    <p:sldId id="1120" r:id="rId16"/>
  </p:sldIdLst>
  <p:sldSz cx="12192000" cy="6858000"/>
  <p:notesSz cx="6858000" cy="9144000"/>
  <p:embeddedFontLst>
    <p:embeddedFont>
      <p:font typeface="锦绣宋体" panose="02010600030101010101" charset="-122"/>
      <p:regular r:id="rId19"/>
    </p:embeddedFont>
    <p:embeddedFont>
      <p:font typeface="微软雅黑" panose="020B0503020204020204" pitchFamily="34" charset="-122"/>
      <p:regular r:id="rId2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10807-B179-B738-6BDE-10E3372C1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FC40E6-B8DF-9B05-65EE-914A065CD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8D400-A951-6D72-F05A-75B049614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D5A905-D9E6-4B7E-9A54-8F41A10503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271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8CAE9-C16B-7267-64CA-66E5989FA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351630-D837-E72A-BC11-01B929494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ECEF78-4DF1-99D1-F7AC-FE8F5C51E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89392F-826F-1599-8764-F8EBF6C973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07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4A91C-D627-E5A4-1505-55086AF3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ADFF39-4AC9-D040-4D6A-EA8A715F7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B1FF67-94B9-D038-E3A0-255E50F44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F24FD2-26F5-9256-4E3D-99B8564E8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205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1C744-88A6-2E13-55B0-35F0CA955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2CEF2C-6775-B192-F8C6-064A9276D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FEAADA-CEA3-17DF-DE38-3F705AEBC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4552EE-3FA5-08E0-38BF-CD2905A50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362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19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68E99-B544-F315-0F34-ADD470B1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BC7A10-B1D2-AB43-0D25-14E1F464D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88744C-6939-BBC6-FFB3-79EF2240A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2EEDD1-744E-92A9-FDE0-089174D5F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5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03457-107F-FFF0-0DA4-08731206A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332D57-E9DB-D1EA-98D5-215414032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3F1F6B-64A4-1C9B-F887-1CF62BFC0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1B504F-3D37-AD92-4AA9-6C81E333E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557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0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50ED-06D6-D751-5255-CCD3DFA60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4A43119-6796-884F-ED5E-CD0F3FE8F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EBEBB7-BD56-ABAD-61FE-B1D1CA13D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73CB69-5AF8-06F2-6BAA-FCA4A5504B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50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67.xml"/><Relationship Id="rId7" Type="http://schemas.openxmlformats.org/officeDocument/2006/relationships/image" Target="../media/image21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23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image" Target="../media/image26.png"/><Relationship Id="rId3" Type="http://schemas.openxmlformats.org/officeDocument/2006/relationships/tags" Target="../tags/tag73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image" Target="../media/image25.png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29" Type="http://schemas.openxmlformats.org/officeDocument/2006/relationships/image" Target="../media/image29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image" Target="../media/image24.png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image" Target="../media/image4.png"/><Relationship Id="rId28" Type="http://schemas.openxmlformats.org/officeDocument/2006/relationships/image" Target="../media/image28.png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notesSlide" Target="../notesSlides/notesSlide13.xml"/><Relationship Id="rId27" Type="http://schemas.openxmlformats.org/officeDocument/2006/relationships/image" Target="../media/image27.png"/><Relationship Id="rId30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30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4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3.jpeg"/><Relationship Id="rId5" Type="http://schemas.openxmlformats.org/officeDocument/2006/relationships/tags" Target="../tags/tag97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1" Type="http://schemas.openxmlformats.org/officeDocument/2006/relationships/image" Target="../media/image5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image" Target="../media/image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image" Target="../media/image7.png"/><Relationship Id="rId10" Type="http://schemas.openxmlformats.org/officeDocument/2006/relationships/tags" Target="../tags/tag15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26" Type="http://schemas.openxmlformats.org/officeDocument/2006/relationships/image" Target="../media/image11.png"/><Relationship Id="rId3" Type="http://schemas.openxmlformats.org/officeDocument/2006/relationships/tags" Target="../tags/tag25.xml"/><Relationship Id="rId21" Type="http://schemas.openxmlformats.org/officeDocument/2006/relationships/notesSlide" Target="../notesSlides/notesSlide3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image" Target="../media/image10.png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image" Target="../media/image9.png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image" Target="../media/image8.png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image" Target="../media/image4.png"/><Relationship Id="rId27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53.xml"/><Relationship Id="rId7" Type="http://schemas.openxmlformats.org/officeDocument/2006/relationships/image" Target="../media/image1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8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1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4.png"/><Relationship Id="rId5" Type="http://schemas.openxmlformats.org/officeDocument/2006/relationships/tags" Target="../tags/tag58.xml"/><Relationship Id="rId10" Type="http://schemas.openxmlformats.org/officeDocument/2006/relationships/image" Target="../media/image16.png"/><Relationship Id="rId4" Type="http://schemas.openxmlformats.org/officeDocument/2006/relationships/tags" Target="../tags/tag57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425305" cy="3338790"/>
            <a:chOff x="953" y="2208"/>
            <a:chExt cx="14843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2025年2月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2433" y="3861"/>
              <a:ext cx="11439" cy="153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元器件基础之小灯泡发光电路</a:t>
              </a:r>
              <a:b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</a:br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    【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面包板，电源，电阻，二极管</a:t>
              </a:r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】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A4C4C7-45BC-EF2B-0C2A-3A78E7F31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645"/>
          <a:stretch/>
        </p:blipFill>
        <p:spPr>
          <a:xfrm>
            <a:off x="1245235" y="986419"/>
            <a:ext cx="8068238" cy="53813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72EE706-2F2C-CAD9-C02E-075670231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214860" y="1323484"/>
            <a:ext cx="2663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请思考以下五色环电阻阻值为多少：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棕绿黑红紫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黄紫黑黑绿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39C638-071A-A4AF-964E-3BA5074B01E5}"/>
              </a:ext>
            </a:extLst>
          </p:cNvPr>
          <p:cNvSpPr txBox="1"/>
          <p:nvPr/>
        </p:nvSpPr>
        <p:spPr>
          <a:xfrm>
            <a:off x="9481969" y="3767258"/>
            <a:ext cx="2129155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1KΩ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6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0243-D8AE-510D-1542-F32396861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C1FFC0-66B7-1B7E-2CCD-60A2639DDFC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A079232-0E77-69B0-29E2-BB380E1C958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C5D5AB8-34D9-0F4E-2B0A-CEF1725E731E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291FB41-42CD-1E9C-D4F9-D7962DBD31F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A40C181-278A-F6B4-DBE3-F4928F48B65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98EC95C-7B1E-363F-37EB-B56D41350F8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B3EF558-F156-4530-CE18-6EB0EFD0D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F1B4913-B39B-8664-B1D8-AC3C7FEFC3DB}"/>
              </a:ext>
            </a:extLst>
          </p:cNvPr>
          <p:cNvGrpSpPr/>
          <p:nvPr/>
        </p:nvGrpSpPr>
        <p:grpSpPr>
          <a:xfrm>
            <a:off x="730250" y="1085215"/>
            <a:ext cx="10445115" cy="1038860"/>
            <a:chOff x="1150" y="5311"/>
            <a:chExt cx="16449" cy="16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BEBF75A-5804-F4C0-6657-80EF872647C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50" y="5311"/>
              <a:ext cx="326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电阻器类型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D5D22A6-CC18-BB43-962F-785CEB85A5B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510" y="6035"/>
              <a:ext cx="16089" cy="9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可变电阻器：阻值可以在一定范围内调节，如滑动变阻器。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8CE5BF5-AB86-6752-6785-A6D1D1259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192" y="2457083"/>
            <a:ext cx="5963646" cy="26458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7DB9D3-D97B-6FCB-7E0F-6F3D862A4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62" y="2123134"/>
            <a:ext cx="4344006" cy="3010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17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A28F4-000D-C9CB-7D4C-956BC5536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0C38FAA-6A6B-3E58-4890-DD9DDFD4E99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A6A37E7-CD5E-48DC-F846-5D199CA26165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233BE1F-A7C3-AFEA-8B8A-F2F70532FF0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1F2E6EB-28CA-DEEB-435B-211667E9C1F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5CEDA2B-297E-2896-D491-55E85229F7D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61AAABF-10C0-2DD1-0C33-FDE0839AAD7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BDF69B6-80E6-26B8-9122-32350D2E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758F5B2-C1BD-8472-64AB-C799ED1E0EF7}"/>
              </a:ext>
            </a:extLst>
          </p:cNvPr>
          <p:cNvGrpSpPr/>
          <p:nvPr/>
        </p:nvGrpSpPr>
        <p:grpSpPr>
          <a:xfrm>
            <a:off x="730250" y="1085215"/>
            <a:ext cx="10445115" cy="1382395"/>
            <a:chOff x="1150" y="5311"/>
            <a:chExt cx="16449" cy="217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9379581-330B-4B2A-6A78-F4B5A4E54F6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50" y="5311"/>
              <a:ext cx="326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电阻器类型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E43FA62-6103-A708-2811-B54809C484F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510" y="6035"/>
              <a:ext cx="16089" cy="145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敏感电阻器：阻值会随某些物理量的变化而变化，常见的有热敏电阻器（阻值随温度变化）、光敏电阻器（阻值随光照强度变化）等。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0AD40B1-150A-9A8B-1E70-EB136F138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709" y="2500872"/>
            <a:ext cx="10216515" cy="31821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90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请挑出一个红色发光二极管和一个绿色发光二极管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A3E8-F8C8-2CF4-1C3F-F5D9F70B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A7727-39BC-F8BC-2747-97437C2FF45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85A84D-FDA5-A7E3-7D91-1A4AB40F318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0639EDA-E6C9-B1C2-CEF0-FA9A9EB124A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B76FC1-55CC-7F86-CC87-DEE22224F7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94BBE8E-CE3A-AA78-42C7-FDF05049EEE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31DC9B7-013D-CAE3-5348-C57D126AC89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534D517-8C18-281F-C7AB-1550A1B5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BD9FFC-7F32-7BF9-7237-57A84BEB4A7A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F8404E-AD5B-9A56-B33C-2D640E40CB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5DD893-75A9-61E7-F51D-6CE1029DFD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4454B6-AB84-F902-01E3-77320EF732CB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A4F896-9A61-30E3-2F0A-5155868C6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53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6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EEBC3-B189-9E25-B25C-017811B0E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333FBC8-C722-1802-97E5-59AAE995CB8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2070C11-6707-ADFE-C1B7-53507C2BD535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B47DE61-682F-46C3-0E49-474BCDC484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34C1BBE-A94C-468C-373E-0D4E52B5D51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5D246E2-3D12-F5E0-8005-03EA72DD3EC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3C772CE-744A-DD94-3602-F12498F5B34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95F7B5-1D0E-1148-68D7-E8566170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313C0C7-A7E9-C381-D437-1DB26EE543D1}"/>
              </a:ext>
            </a:extLst>
          </p:cNvPr>
          <p:cNvGrpSpPr/>
          <p:nvPr/>
        </p:nvGrpSpPr>
        <p:grpSpPr>
          <a:xfrm>
            <a:off x="767397" y="1071480"/>
            <a:ext cx="10475668" cy="5159539"/>
            <a:chOff x="1150" y="5311"/>
            <a:chExt cx="15728" cy="1444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0E279EF-3681-2B11-E60B-3E8E39E6858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1A7903E-B646-3422-741C-C7DCDC4CF63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362" y="6600"/>
              <a:ext cx="15516" cy="1315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电子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在导体中，存在大量可以自由移动的电子。当导体两端存在电压时，这些自由电子会在电场力的作用下发生定向移动，从而形成电流。电子的定向移动方向与电流的方向相反，这是因为在历史上，人们最初定义电流方向时并不知道电子的存在，规定正电荷定向移动的方向为电流方向，而电子带负电，所以其移动方向与电流方向相反。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电压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>
                <a:lnSpc>
                  <a:spcPct val="125000"/>
                </a:lnSpc>
                <a:spcBef>
                  <a:spcPts val="600"/>
                </a:spcBef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电压也称作电势差或电位差，是衡量电场力做功能力的物理量。电压就像一个 “驱动力”，它推动电荷在电路中移动。如果把电路比作一条河流，电压就相当于河流的落差，落差越大，水流动的动力就越大；在电路中，电压越大，电荷移动的动力就越大。电压用符号 “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U” 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表示，单位是伏特，简称伏，符号为 “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V”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电流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电流是指单位时间内通过导体横截面的电荷量。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873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4584187"/>
            <a:chOff x="1150" y="5311"/>
            <a:chExt cx="16449" cy="7379"/>
          </a:xfrm>
        </p:grpSpPr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510" y="6035"/>
              <a:ext cx="16089" cy="665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基本概念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>
                <a:lnSpc>
                  <a:spcPct val="125000"/>
                </a:lnSpc>
                <a:spcBef>
                  <a:spcPts val="600"/>
                </a:spcBef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电阻器是一个限流元件，它通过对电流产生阻碍作用，控制电路中的电流大小和电压分配，实现特定的电路功能。它也是电子设备中最常用的元件之一，英文名称为 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Resistor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，通常简称为电阻，用字母 “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R” 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表示。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>
                <a:lnSpc>
                  <a:spcPct val="125000"/>
                </a:lnSpc>
                <a:spcBef>
                  <a:spcPts val="600"/>
                </a:spcBef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流过电子电器的电流不能太大，太大会把器件烧掉；也不能太小，太小无法驱动器件工作。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>
                <a:lnSpc>
                  <a:spcPct val="125000"/>
                </a:lnSpc>
                <a:spcBef>
                  <a:spcPts val="600"/>
                </a:spcBef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以小灯泡为例，电流过大会导致灯泡灯丝烧断，电流过小灯泡会不发光或者只能发出微弱的光。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工作原理</a:t>
              </a:r>
            </a:p>
            <a:p>
              <a:pPr indent="457200">
                <a:lnSpc>
                  <a:spcPct val="125000"/>
                </a:lnSpc>
                <a:spcBef>
                  <a:spcPts val="600"/>
                </a:spcBef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基于欧姆定律，即 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I=V/R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（其中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I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是电流，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V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是电阻器两端的电压，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R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是电阻值）。当电流通过电阻器时，电阻器对电流呈现出一定的阻碍作用，使得电流在通过电阻器时会产生电压降，电能会转化为热能消耗掉。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020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5FBCF-FC6D-1E7E-DF0D-A7CE9C1DA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15E0A15-52F5-4586-90D4-ECF4B8DD9E3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DC59BC-1F8E-57C7-D531-A7CC3729EE7A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9DF47DE-9238-21A9-7665-E1700AF1A9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2F8E353-6375-3702-1D5C-A41AD89E106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97A02BC-1BE6-D49E-D0F1-BDBCC41F5BD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1400012-8993-9DB6-5240-8A253956553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01034C7-B2BE-2DB0-A565-443152C3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03AB6BF-5CE1-B28C-FE5E-E4BCDFB0B8A2}"/>
              </a:ext>
            </a:extLst>
          </p:cNvPr>
          <p:cNvGrpSpPr/>
          <p:nvPr/>
        </p:nvGrpSpPr>
        <p:grpSpPr>
          <a:xfrm>
            <a:off x="730250" y="1085215"/>
            <a:ext cx="10445115" cy="4243705"/>
            <a:chOff x="1150" y="5311"/>
            <a:chExt cx="16449" cy="668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61F1599-F690-22EC-B15C-B09CD6610DB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50" y="5311"/>
              <a:ext cx="4229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电阻器主要参数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3BD7B1B-3274-BF52-CCC1-0A955D4C242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510" y="6035"/>
              <a:ext cx="16089" cy="595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电阻值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电阻器的主要参数之一，标识了电阻器对电流阻碍作用的大小，单位为欧姆（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）。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功率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>
                <a:lnSpc>
                  <a:spcPct val="125000"/>
                </a:lnSpc>
                <a:spcBef>
                  <a:spcPts val="600"/>
                </a:spcBef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指电阻器在正常工作时所能承受的最大功率，单位为瓦特（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W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）。如果实际功率超过额定功率，电阻器可能会因过热而损坏。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精度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表示电阻器实际阻值与标称阻值的接近程度，通常用百分比表示。精度越高，电阻器的阻值越接近标称值。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56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8D9AF-E9DB-4AF4-D695-8AA778753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BB68385-5C07-BBFA-9512-3AB8841244F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00DEB0B-9B50-E433-8F61-AD4D3BC5CAB5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F174683-D493-F734-BBA0-EAD75237F3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219DAF6-A07D-6403-87BF-54D743706FB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68FB481-E7C3-2BE9-4162-E5A634E631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C9884E3-084D-F253-8130-E4D41A60AA0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014A736-2583-8520-19FD-3635E946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BA2D74-0D21-0418-A7A0-C4E5A25484F5}"/>
              </a:ext>
            </a:extLst>
          </p:cNvPr>
          <p:cNvGrpSpPr/>
          <p:nvPr/>
        </p:nvGrpSpPr>
        <p:grpSpPr>
          <a:xfrm>
            <a:off x="730250" y="1085215"/>
            <a:ext cx="10445115" cy="1189990"/>
            <a:chOff x="1150" y="5311"/>
            <a:chExt cx="16449" cy="187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4985F08-9E8E-2CF1-4139-8CB519D3700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50" y="5311"/>
              <a:ext cx="326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电阻器类型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551667B-6D09-5C20-A985-7BB6D751E7B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510" y="6035"/>
              <a:ext cx="16089" cy="11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固定电阻器：阻值固定不变，是最常见的电阻器类型。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A84BF6F-0214-BAB4-6D38-60155BB8C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505" y="2308467"/>
            <a:ext cx="7262126" cy="16742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5F034B5-4EF8-2441-BC7C-F67828E68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505" y="4133762"/>
            <a:ext cx="8349430" cy="15753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E794605-68E5-8466-E6E4-38AA2403F9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313" y="1447897"/>
            <a:ext cx="2473182" cy="34186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71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326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电阻器类型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D01A4-2154-B694-BC85-38925385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136CC12-7F5E-6DD2-44F9-89BE70158EE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F5D09AD-5087-8073-66B3-2CD49F8881F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D74F7DA-2350-441A-FFF6-9F189A6F8FEE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6B530B-D23D-0037-2AA3-53C4B87D60D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0D2B6AC-4125-FA9C-ACA8-EA5553337C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56226AD-FBB5-61A0-AD3A-700F0255C0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EF617C7-C874-FD8E-9B6B-940DE815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DD78F4E-2E7D-B3A1-8781-1057CEF3BB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214860" y="1323484"/>
            <a:ext cx="2663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请思考以下四色环电阻阻值为多少：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棕黑红金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黄紫黑银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33788C-2D5D-5C6E-9FF7-E3CBA8FD36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5235" y="986419"/>
            <a:ext cx="8068237" cy="53832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887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1156</Words>
  <Application>Microsoft Office PowerPoint</Application>
  <PresentationFormat>宽屏</PresentationFormat>
  <Paragraphs>127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Calibri</vt:lpstr>
      <vt:lpstr>锦绣宋体</vt:lpstr>
      <vt:lpstr>宋体</vt:lpstr>
      <vt:lpstr>Wingdings</vt:lpstr>
      <vt:lpstr>微软雅黑</vt:lpstr>
      <vt:lpstr>Calibri Light</vt:lpstr>
      <vt:lpstr>Arial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286</cp:revision>
  <dcterms:created xsi:type="dcterms:W3CDTF">2018-09-17T11:33:00Z</dcterms:created>
  <dcterms:modified xsi:type="dcterms:W3CDTF">2025-02-23T17:31:39Z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